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52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BA34A-E4F8-49B0-9CD1-999B0FD85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FEE8EB-D563-4E90-9DF5-A1292364D0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7C312-679D-496D-8B16-B4A96DFAA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4A4-7130-414C-93FE-52FC92597E84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1A724-67A7-419D-9131-67F4A5F998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0852EB-952C-44AE-BBDD-F10400FE4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3E081-4B14-4BF8-92A2-79DC20E2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46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61F2F5-C9BC-4A5D-BAE3-C37C2483B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A7F8621-8BAB-436A-9964-0C5BBAA65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D13FD-BE68-460F-80AE-FCF36DE287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4A4-7130-414C-93FE-52FC92597E84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01C61-3005-4E5D-95D9-B7CEB5C71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0B482-8869-405B-8FA4-625170B24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3E081-4B14-4BF8-92A2-79DC20E2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336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BFB67D-D712-4780-B7F9-B1425761B8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958CF0-8B15-44CB-A35E-6F212A7A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E847B-2108-4E32-BB17-9E977DA76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4A4-7130-414C-93FE-52FC92597E84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8BD3BB-5318-435D-B1B0-5EA0A3983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DD3A13-BB4E-4F0F-9DD1-2DEF9617D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3E081-4B14-4BF8-92A2-79DC20E2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17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207B7-90B3-4639-A0A9-F1ED2AECB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49175-E69D-4E30-A448-9BE9AA907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436FB3-67EA-4BF6-8994-22F02972C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4A4-7130-414C-93FE-52FC92597E84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9ACBCC-47B4-4A12-A00C-E1D1A5387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2C338-2731-4478-927A-8F7A6CA02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3E081-4B14-4BF8-92A2-79DC20E2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544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29BBC-E5A6-4877-81C2-950D285981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ECE515-5666-442C-993A-B30CC8974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1772D-02B8-406D-BE42-A0E0350B6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4A4-7130-414C-93FE-52FC92597E84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6E80E1-2691-4FE8-834C-42D7D5751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19D55D-4AB9-4AF8-8E63-87DDB5139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3E081-4B14-4BF8-92A2-79DC20E2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425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72F2E-F5AF-49EB-9356-6C29BABD47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28FBA-F1BF-4E90-8991-EC3008AF08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C5AD86-EC3C-40BE-BDDA-56DC54DD6A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6A23DE-4559-474C-AC38-69E552119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4A4-7130-414C-93FE-52FC92597E84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8970CD-68A3-4602-AEC5-012A53903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22E558-1EAD-44BE-822E-BA8ED062F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3E081-4B14-4BF8-92A2-79DC20E2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085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54D36-D1BF-4A5A-B36C-8911E3FA7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7334BD-2CAC-457F-A11F-5B74EE702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9D2753-D115-4FA7-A007-7EE9453619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4905B8-CA72-435C-8239-E22020D595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55DA29-4A88-413C-88C7-CDB4D355C5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0972BF-A1DB-42E9-A871-A54D17B90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4A4-7130-414C-93FE-52FC92597E84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2F7276-D7C9-4F6C-A8D1-10E7DE59F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D5D98B-1D3C-445D-85BA-908241C70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3E081-4B14-4BF8-92A2-79DC20E2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950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E61A8-793B-4896-9705-45BD9339C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5F38F9-2A25-430E-B5BA-CBC9C25C3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4A4-7130-414C-93FE-52FC92597E84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100DAD-C225-41E5-97EB-B37AFDC52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1FD82C-EA12-463D-B273-0039E7037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3E081-4B14-4BF8-92A2-79DC20E2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216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56056D-477C-4A7C-89D2-B78F75731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4A4-7130-414C-93FE-52FC92597E84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77D793-AD33-4F85-8D15-B560FDF39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6C78DF-9E7A-410B-B726-600A3DAEC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3E081-4B14-4BF8-92A2-79DC20E2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580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51097-8123-4ACC-A23F-6F62FD50B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DB9CE-950F-4768-B7E5-725AEB932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C691E4-98D3-463F-95A1-6F18AFA3E2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4EF533-057C-4B09-8A46-F61CF94D41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4A4-7130-414C-93FE-52FC92597E84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32252-CCFE-4F76-86F0-9A561E7AC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96E305-539E-4E58-B1CE-A0B5751EE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3E081-4B14-4BF8-92A2-79DC20E2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913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FD7BF-6AF1-4918-A1E5-94850BCDC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EABE71-9DB3-4AA7-A649-927E6200A3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324F88-D850-4A8B-AF1C-5CBE493077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273FFD-94FD-485A-A72A-1BA5CD78D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4A4-7130-414C-93FE-52FC92597E84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64D359-DA9C-454D-BCEA-FC48E542B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15F8C0-96BD-4744-B829-FBDAE8F1F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3E081-4B14-4BF8-92A2-79DC20E2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206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1D6E02-1268-491D-B140-2EA392EE1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1D842D-F3B0-41B7-A3EE-64D7CC60AA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E5543-8FC3-4D1B-A78F-854289AF02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4A4-7130-414C-93FE-52FC92597E84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6AF529-6588-475F-A534-3688569AF4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E6FA60-BEAC-44AD-936D-2343AC5C59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3E081-4B14-4BF8-92A2-79DC20E283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77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9D25F302-27C5-414F-97F8-6EA0A6C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830A36F8-48C2-4842-A87B-8CE8DF4E7F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F451A30-466B-4996-9BA5-CD6ABCC6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3681F4-BBD2-47C8-8B1B-5D0D59B188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6319" y="1188637"/>
            <a:ext cx="7589521" cy="1597228"/>
          </a:xfrm>
        </p:spPr>
        <p:txBody>
          <a:bodyPr>
            <a:normAutofit/>
          </a:bodyPr>
          <a:lstStyle/>
          <a:p>
            <a:r>
              <a:rPr lang="en-US" sz="5100" b="1" dirty="0"/>
              <a:t>FINANCIAL RESPONSIBILITIES</a:t>
            </a:r>
            <a:endParaRPr lang="en-US" sz="5100" dirty="0"/>
          </a:p>
        </p:txBody>
      </p:sp>
      <p:pic>
        <p:nvPicPr>
          <p:cNvPr id="6" name="Picture 2" descr="C:\Users\wayne\AppData\Local\Microsoft\Windows\INetCache\IE\HQ1HKVBK\MC900056613[1].wmf">
            <a:extLst>
              <a:ext uri="{FF2B5EF4-FFF2-40B4-BE49-F238E27FC236}">
                <a16:creationId xmlns:a16="http://schemas.microsoft.com/office/drawing/2014/main" id="{94D50EC0-7E09-4AF2-8E07-D50E534F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6200000">
            <a:off x="5055650" y="2531273"/>
            <a:ext cx="3044520" cy="28695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chea-elks.org/wp-content/uploads/2012/04/CHEA-Logo-240.png">
            <a:extLst>
              <a:ext uri="{FF2B5EF4-FFF2-40B4-BE49-F238E27FC236}">
                <a16:creationId xmlns:a16="http://schemas.microsoft.com/office/drawing/2014/main" id="{4D4BA5C7-1FB1-447F-A245-1CDFFD9D1E3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520" y="4936067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http://www.chea-elks.org/wp-content/uploads/2012/04/CHEA-Logo-240.png">
            <a:extLst>
              <a:ext uri="{FF2B5EF4-FFF2-40B4-BE49-F238E27FC236}">
                <a16:creationId xmlns:a16="http://schemas.microsoft.com/office/drawing/2014/main" id="{99698669-3AA3-4DDD-8CB0-07AF833FE91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519" y="878840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http://www.chea-elks.org/wp-content/uploads/2012/04/CHEA-Logo-240.png">
            <a:extLst>
              <a:ext uri="{FF2B5EF4-FFF2-40B4-BE49-F238E27FC236}">
                <a16:creationId xmlns:a16="http://schemas.microsoft.com/office/drawing/2014/main" id="{929ABFC4-90CD-4422-9E0A-62C013DB8A5F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6348" y="4936067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 descr="http://www.chea-elks.org/wp-content/uploads/2012/04/CHEA-Logo-240.png">
            <a:extLst>
              <a:ext uri="{FF2B5EF4-FFF2-40B4-BE49-F238E27FC236}">
                <a16:creationId xmlns:a16="http://schemas.microsoft.com/office/drawing/2014/main" id="{0C20B002-D701-4525-8018-424EC4F7A96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21899" y="878839"/>
            <a:ext cx="916305" cy="9378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3443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73755-FF5D-4D1A-A47F-5B54FA329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098" y="365125"/>
            <a:ext cx="5451061" cy="1325563"/>
          </a:xfrm>
        </p:spPr>
        <p:txBody>
          <a:bodyPr/>
          <a:lstStyle/>
          <a:p>
            <a:pPr algn="ctr"/>
            <a:r>
              <a:rPr lang="en-US" b="1" dirty="0"/>
              <a:t>            SECRETARY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93874-62D7-4D1F-9670-695A15265E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350" y="1873333"/>
            <a:ext cx="10431449" cy="3994730"/>
          </a:xfrm>
        </p:spPr>
        <p:txBody>
          <a:bodyPr/>
          <a:lstStyle/>
          <a:p>
            <a:pPr lvl="1"/>
            <a:r>
              <a:rPr lang="en-US" sz="3200" dirty="0"/>
              <a:t>All monies, bills and invoices, from any source, first go to the Lodge Secretary.</a:t>
            </a:r>
          </a:p>
          <a:p>
            <a:pPr lvl="2"/>
            <a:r>
              <a:rPr lang="en-US" sz="3200" dirty="0"/>
              <a:t>Counts the money</a:t>
            </a:r>
          </a:p>
          <a:p>
            <a:pPr lvl="2"/>
            <a:r>
              <a:rPr lang="en-US" sz="3200" dirty="0"/>
              <a:t>Writes a receipt for the money</a:t>
            </a:r>
          </a:p>
          <a:p>
            <a:pPr lvl="2"/>
            <a:r>
              <a:rPr lang="en-US" sz="3200" dirty="0"/>
              <a:t>Reviews the bills/invoices; notes date received, adds voucher stamp and account codes</a:t>
            </a:r>
          </a:p>
          <a:p>
            <a:pPr lvl="2"/>
            <a:r>
              <a:rPr lang="en-US" sz="3200" dirty="0"/>
              <a:t>Turns the money and bills/invoices over to the Treasurer</a:t>
            </a:r>
          </a:p>
          <a:p>
            <a:endParaRPr lang="en-US" dirty="0"/>
          </a:p>
        </p:txBody>
      </p:sp>
      <p:pic>
        <p:nvPicPr>
          <p:cNvPr id="4" name="Picture 3" descr="http://www.chea-elks.org/wp-content/uploads/2012/04/CHEA-Logo-240.png">
            <a:extLst>
              <a:ext uri="{FF2B5EF4-FFF2-40B4-BE49-F238E27FC236}">
                <a16:creationId xmlns:a16="http://schemas.microsoft.com/office/drawing/2014/main" id="{C59E613B-B0AC-4CBF-B9D6-148AA6EF173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" y="357174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chea-elks.org/wp-content/uploads/2012/04/CHEA-Logo-240.png">
            <a:extLst>
              <a:ext uri="{FF2B5EF4-FFF2-40B4-BE49-F238E27FC236}">
                <a16:creationId xmlns:a16="http://schemas.microsoft.com/office/drawing/2014/main" id="{5AA9F4A3-0617-4B93-B9E4-31258B77410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0080" y="365125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http://www.chea-elks.org/wp-content/uploads/2012/04/CHEA-Logo-240.png">
            <a:extLst>
              <a:ext uri="{FF2B5EF4-FFF2-40B4-BE49-F238E27FC236}">
                <a16:creationId xmlns:a16="http://schemas.microsoft.com/office/drawing/2014/main" id="{F02705AD-DFD5-43E3-909B-107BEAD93A9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" y="5399115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http://www.chea-elks.org/wp-content/uploads/2012/04/CHEA-Logo-240.png">
            <a:extLst>
              <a:ext uri="{FF2B5EF4-FFF2-40B4-BE49-F238E27FC236}">
                <a16:creationId xmlns:a16="http://schemas.microsoft.com/office/drawing/2014/main" id="{1DCDCB49-5039-4A2B-9209-BB31717AD3F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0079" y="5399114"/>
            <a:ext cx="916305" cy="9378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7839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F6951-CEB4-475D-8E45-4E96B341B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9447" y="365125"/>
            <a:ext cx="4858248" cy="1325563"/>
          </a:xfrm>
        </p:spPr>
        <p:txBody>
          <a:bodyPr/>
          <a:lstStyle/>
          <a:p>
            <a:pPr algn="ctr"/>
            <a:r>
              <a:rPr lang="en-US" b="1" dirty="0"/>
              <a:t>TREASURER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5778B-5D9A-423C-AFEA-46237C451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Receives all monies bills/invoices from the Secretary</a:t>
            </a:r>
          </a:p>
          <a:p>
            <a:r>
              <a:rPr lang="en-US" sz="3200" dirty="0"/>
              <a:t>After verifying amounts, writes receipts for all monies received to the Secretary</a:t>
            </a:r>
          </a:p>
          <a:p>
            <a:r>
              <a:rPr lang="en-US" sz="3200" dirty="0"/>
              <a:t>Turns money, bills/invoices over to the Bookkeeper</a:t>
            </a:r>
          </a:p>
          <a:p>
            <a:r>
              <a:rPr lang="en-US" sz="3200" dirty="0"/>
              <a:t>When notified by the Bookkeeper, make deposits.</a:t>
            </a:r>
          </a:p>
          <a:p>
            <a:r>
              <a:rPr lang="en-US" sz="3200" dirty="0"/>
              <a:t>Return Bank receipts to Bookkeeper for entry into QuickBooks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 descr="http://www.chea-elks.org/wp-content/uploads/2012/04/CHEA-Logo-240.png">
            <a:extLst>
              <a:ext uri="{FF2B5EF4-FFF2-40B4-BE49-F238E27FC236}">
                <a16:creationId xmlns:a16="http://schemas.microsoft.com/office/drawing/2014/main" id="{8B9D0B81-D3E0-480F-9095-8D35DFF7801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" y="365125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chea-elks.org/wp-content/uploads/2012/04/CHEA-Logo-240.png">
            <a:extLst>
              <a:ext uri="{FF2B5EF4-FFF2-40B4-BE49-F238E27FC236}">
                <a16:creationId xmlns:a16="http://schemas.microsoft.com/office/drawing/2014/main" id="{6258CA5C-4D4F-4E32-B3D2-E157CB1F339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3120" y="365125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chea-elks.org/wp-content/uploads/2012/04/CHEA-Logo-240.png">
            <a:extLst>
              <a:ext uri="{FF2B5EF4-FFF2-40B4-BE49-F238E27FC236}">
                <a16:creationId xmlns:a16="http://schemas.microsoft.com/office/drawing/2014/main" id="{8FD864F9-6869-4E5E-AA2A-F8532F378B3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" y="5374005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www.chea-elks.org/wp-content/uploads/2012/04/CHEA-Logo-240.png">
            <a:extLst>
              <a:ext uri="{FF2B5EF4-FFF2-40B4-BE49-F238E27FC236}">
                <a16:creationId xmlns:a16="http://schemas.microsoft.com/office/drawing/2014/main" id="{73A49503-E6C7-44F1-AC22-606FB69C5E3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3119" y="5374005"/>
            <a:ext cx="916305" cy="9378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8053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0790B-1E66-4ED0-ABC5-A8271A5A1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3990" y="193041"/>
            <a:ext cx="4444779" cy="1219199"/>
          </a:xfrm>
        </p:spPr>
        <p:txBody>
          <a:bodyPr/>
          <a:lstStyle/>
          <a:p>
            <a:pPr algn="ctr"/>
            <a:r>
              <a:rPr lang="en-US" b="1" dirty="0"/>
              <a:t>BOOKKEEPER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75E8C-CFF4-4812-821A-A2C419267F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6853"/>
            <a:ext cx="10515600" cy="4680110"/>
          </a:xfrm>
        </p:spPr>
        <p:txBody>
          <a:bodyPr/>
          <a:lstStyle/>
          <a:p>
            <a:r>
              <a:rPr lang="en-US" sz="3200" dirty="0"/>
              <a:t>Receives monies, bills/invoices from Treasurer.</a:t>
            </a:r>
          </a:p>
          <a:p>
            <a:r>
              <a:rPr lang="en-US" sz="3200" dirty="0"/>
              <a:t>Writes receipts to the Treasurer</a:t>
            </a:r>
          </a:p>
          <a:p>
            <a:r>
              <a:rPr lang="en-US" sz="3200" dirty="0"/>
              <a:t>Enters all monies into QuickBooks</a:t>
            </a:r>
          </a:p>
          <a:p>
            <a:r>
              <a:rPr lang="en-US" sz="3200" dirty="0"/>
              <a:t>Makes a list of bills to be reviewed by the Trustees and House Committee</a:t>
            </a:r>
          </a:p>
          <a:p>
            <a:r>
              <a:rPr lang="en-US" sz="3200" dirty="0"/>
              <a:t>Provides a list of bills to be paid to the Trustees and House Committee for review</a:t>
            </a:r>
          </a:p>
          <a:p>
            <a:r>
              <a:rPr lang="en-US" sz="3200" dirty="0"/>
              <a:t>Prepare all monies for deposit and informs Treasurer</a:t>
            </a:r>
          </a:p>
          <a:p>
            <a:endParaRPr lang="en-US" dirty="0"/>
          </a:p>
        </p:txBody>
      </p:sp>
      <p:pic>
        <p:nvPicPr>
          <p:cNvPr id="4" name="Picture 3" descr="http://www.chea-elks.org/wp-content/uploads/2012/04/CHEA-Logo-240.png">
            <a:extLst>
              <a:ext uri="{FF2B5EF4-FFF2-40B4-BE49-F238E27FC236}">
                <a16:creationId xmlns:a16="http://schemas.microsoft.com/office/drawing/2014/main" id="{86A63879-2EB9-4734-AB2D-5237949BF77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" y="558958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chea-elks.org/wp-content/uploads/2012/04/CHEA-Logo-240.png">
            <a:extLst>
              <a:ext uri="{FF2B5EF4-FFF2-40B4-BE49-F238E27FC236}">
                <a16:creationId xmlns:a16="http://schemas.microsoft.com/office/drawing/2014/main" id="{A7172D55-177F-4383-BD81-9437833817B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5647" y="558958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chea-elks.org/wp-content/uploads/2012/04/CHEA-Logo-240.png">
            <a:extLst>
              <a:ext uri="{FF2B5EF4-FFF2-40B4-BE49-F238E27FC236}">
                <a16:creationId xmlns:a16="http://schemas.microsoft.com/office/drawing/2014/main" id="{D23C95AE-4EFD-40C1-A623-7189C2D1245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" y="5239068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www.chea-elks.org/wp-content/uploads/2012/04/CHEA-Logo-240.png">
            <a:extLst>
              <a:ext uri="{FF2B5EF4-FFF2-40B4-BE49-F238E27FC236}">
                <a16:creationId xmlns:a16="http://schemas.microsoft.com/office/drawing/2014/main" id="{9A8457C0-8649-47DB-810E-66F833E485A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5647" y="5239068"/>
            <a:ext cx="916305" cy="9378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51671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1E602-3F6C-4972-B700-74777291C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0177" y="365125"/>
            <a:ext cx="6464411" cy="1325563"/>
          </a:xfrm>
        </p:spPr>
        <p:txBody>
          <a:bodyPr/>
          <a:lstStyle/>
          <a:p>
            <a:pPr algn="ctr"/>
            <a:r>
              <a:rPr lang="en-US" b="1" dirty="0"/>
              <a:t>Trustees and House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F829D-8AEB-4E54-B0F4-E9DDAD02F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Review all bills and invoices </a:t>
            </a:r>
          </a:p>
          <a:p>
            <a:pPr lvl="1"/>
            <a:r>
              <a:rPr lang="en-US" sz="3200" dirty="0"/>
              <a:t>Ensure Bills and invoices are properly coded</a:t>
            </a:r>
          </a:p>
          <a:p>
            <a:pPr lvl="1"/>
            <a:r>
              <a:rPr lang="en-US" sz="3200" dirty="0"/>
              <a:t>Identify non budgeted bills/invoice and prepare them for presentation to the FOL</a:t>
            </a:r>
          </a:p>
          <a:p>
            <a:pPr lvl="2"/>
            <a:r>
              <a:rPr lang="en-US" sz="3200" dirty="0"/>
              <a:t>Identify where money will come from to pay bill or invoice</a:t>
            </a:r>
          </a:p>
          <a:p>
            <a:pPr lvl="1"/>
            <a:r>
              <a:rPr lang="en-US" sz="3200" dirty="0"/>
              <a:t>The Chairperson of the Board and Chairperson of the House will present the bills to the FOL for approval.</a:t>
            </a:r>
          </a:p>
          <a:p>
            <a:pPr lvl="1"/>
            <a:r>
              <a:rPr lang="en-US" sz="3200" dirty="0"/>
              <a:t>Approved bills/invoices will be presented to the Lodge Secretary for inclusion into the minutes.</a:t>
            </a:r>
          </a:p>
          <a:p>
            <a:pPr marL="457200" lvl="1" indent="0">
              <a:buNone/>
            </a:pPr>
            <a:endParaRPr lang="en-US" sz="32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Picture 3" descr="http://www.chea-elks.org/wp-content/uploads/2012/04/CHEA-Logo-240.png">
            <a:extLst>
              <a:ext uri="{FF2B5EF4-FFF2-40B4-BE49-F238E27FC236}">
                <a16:creationId xmlns:a16="http://schemas.microsoft.com/office/drawing/2014/main" id="{262F304B-ED9D-4CDE-80D6-8A7473FE525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" y="444500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chea-elks.org/wp-content/uploads/2012/04/CHEA-Logo-240.png">
            <a:extLst>
              <a:ext uri="{FF2B5EF4-FFF2-40B4-BE49-F238E27FC236}">
                <a16:creationId xmlns:a16="http://schemas.microsoft.com/office/drawing/2014/main" id="{469CE31B-F14F-467B-B37A-521CD498ADA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5648" y="444500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chea-elks.org/wp-content/uploads/2012/04/CHEA-Logo-240.png">
            <a:extLst>
              <a:ext uri="{FF2B5EF4-FFF2-40B4-BE49-F238E27FC236}">
                <a16:creationId xmlns:a16="http://schemas.microsoft.com/office/drawing/2014/main" id="{E4BEAD05-72E8-40D3-83C4-E82F7A033F5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" y="5475605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www.chea-elks.org/wp-content/uploads/2012/04/CHEA-Logo-240.png">
            <a:extLst>
              <a:ext uri="{FF2B5EF4-FFF2-40B4-BE49-F238E27FC236}">
                <a16:creationId xmlns:a16="http://schemas.microsoft.com/office/drawing/2014/main" id="{3D6EA080-4458-4F19-B4E7-00FCAE86CFE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5648" y="5475604"/>
            <a:ext cx="916305" cy="9378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1265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4DBC5-541B-485D-BBE6-0E28DFAF2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9833" y="365125"/>
            <a:ext cx="7354958" cy="1325563"/>
          </a:xfrm>
        </p:spPr>
        <p:txBody>
          <a:bodyPr/>
          <a:lstStyle/>
          <a:p>
            <a:pPr algn="ctr"/>
            <a:r>
              <a:rPr lang="en-US" b="1" dirty="0"/>
              <a:t>Trustees and House Committee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62918E-48B1-4A37-957C-069C8593A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6105"/>
            <a:ext cx="10515600" cy="4351338"/>
          </a:xfrm>
        </p:spPr>
        <p:txBody>
          <a:bodyPr>
            <a:normAutofit/>
          </a:bodyPr>
          <a:lstStyle/>
          <a:p>
            <a:r>
              <a:rPr lang="en-US" sz="3200" dirty="0"/>
              <a:t>Presents a copy of the approved bills to the Treasurer and Bookkeeper</a:t>
            </a:r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</p:txBody>
      </p:sp>
      <p:pic>
        <p:nvPicPr>
          <p:cNvPr id="4" name="Picture 3" descr="http://www.chea-elks.org/wp-content/uploads/2012/04/CHEA-Logo-240.png">
            <a:extLst>
              <a:ext uri="{FF2B5EF4-FFF2-40B4-BE49-F238E27FC236}">
                <a16:creationId xmlns:a16="http://schemas.microsoft.com/office/drawing/2014/main" id="{62CDFD67-B555-4B59-A31F-FAC454C6E66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" y="365125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http://www.chea-elks.org/wp-content/uploads/2012/04/CHEA-Logo-240.png">
            <a:extLst>
              <a:ext uri="{FF2B5EF4-FFF2-40B4-BE49-F238E27FC236}">
                <a16:creationId xmlns:a16="http://schemas.microsoft.com/office/drawing/2014/main" id="{A7290881-58F5-48E2-85C5-D8ACB56F78A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5648" y="351314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chea-elks.org/wp-content/uploads/2012/04/CHEA-Logo-240.png">
            <a:extLst>
              <a:ext uri="{FF2B5EF4-FFF2-40B4-BE49-F238E27FC236}">
                <a16:creationId xmlns:a16="http://schemas.microsoft.com/office/drawing/2014/main" id="{DEDA40E4-C00E-4506-8B29-1FB786BD090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" y="357174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http://www.chea-elks.org/wp-content/uploads/2012/04/CHEA-Logo-240.png">
            <a:extLst>
              <a:ext uri="{FF2B5EF4-FFF2-40B4-BE49-F238E27FC236}">
                <a16:creationId xmlns:a16="http://schemas.microsoft.com/office/drawing/2014/main" id="{5E516EA2-D4DE-4A59-9D24-211C403CBD59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047" y="5269548"/>
            <a:ext cx="916305" cy="93789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http://www.chea-elks.org/wp-content/uploads/2012/04/CHEA-Logo-240.png">
            <a:extLst>
              <a:ext uri="{FF2B5EF4-FFF2-40B4-BE49-F238E27FC236}">
                <a16:creationId xmlns:a16="http://schemas.microsoft.com/office/drawing/2014/main" id="{7FD56B22-46C3-4162-8E56-F80E36816A3D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5648" y="5269547"/>
            <a:ext cx="916305" cy="9378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3999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38C6A-0FFA-43C2-AC30-7011E2604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4966C-AE49-4A53-8890-404CE9E27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Grand Lodge Statutes</a:t>
            </a:r>
          </a:p>
          <a:p>
            <a:pPr lvl="1"/>
            <a:r>
              <a:rPr lang="en-US" sz="3200" dirty="0"/>
              <a:t>12.050, 12.060, 12.070, 16.040, 16.041</a:t>
            </a:r>
          </a:p>
          <a:p>
            <a:r>
              <a:rPr lang="en-US" sz="3200" dirty="0"/>
              <a:t>Auditing and Accounting Manual</a:t>
            </a:r>
          </a:p>
          <a:p>
            <a:pPr lvl="1"/>
            <a:r>
              <a:rPr lang="en-US" sz="3200" dirty="0"/>
              <a:t>1-101, 1-102, 1-103, 1-104, 1-105, 1-106</a:t>
            </a:r>
          </a:p>
          <a:p>
            <a:r>
              <a:rPr lang="en-US" sz="3200" dirty="0"/>
              <a:t>Lodge Secretary’s Manual</a:t>
            </a:r>
          </a:p>
          <a:p>
            <a:pPr lvl="1"/>
            <a:r>
              <a:rPr lang="en-US" sz="3200" dirty="0"/>
              <a:t>Page 5 and 6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21693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299</Words>
  <Application>Microsoft Office PowerPoint</Application>
  <PresentationFormat>Widescreen</PresentationFormat>
  <Paragraphs>37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FINANCIAL RESPONSIBILITIES</vt:lpstr>
      <vt:lpstr>            SECRETARY</vt:lpstr>
      <vt:lpstr>TREASURER</vt:lpstr>
      <vt:lpstr>BOOKKEEPER</vt:lpstr>
      <vt:lpstr>Trustees and House Committee</vt:lpstr>
      <vt:lpstr>Trustees and House Committee (Cont.)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ORDER OF RESPONSIBILITIES</dc:title>
  <dc:creator>Wayne Weller</dc:creator>
  <cp:lastModifiedBy>WELLER</cp:lastModifiedBy>
  <cp:revision>8</cp:revision>
  <cp:lastPrinted>2021-10-15T20:44:07Z</cp:lastPrinted>
  <dcterms:created xsi:type="dcterms:W3CDTF">2021-10-07T22:42:10Z</dcterms:created>
  <dcterms:modified xsi:type="dcterms:W3CDTF">2021-10-15T20:46:32Z</dcterms:modified>
</cp:coreProperties>
</file>